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76" r:id="rId2"/>
    <p:sldId id="266" r:id="rId3"/>
    <p:sldId id="269" r:id="rId4"/>
    <p:sldId id="277" r:id="rId5"/>
    <p:sldId id="281" r:id="rId6"/>
    <p:sldId id="282" r:id="rId7"/>
    <p:sldId id="283" r:id="rId8"/>
    <p:sldId id="284" r:id="rId9"/>
    <p:sldId id="285" r:id="rId10"/>
    <p:sldId id="270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74" r:id="rId24"/>
    <p:sldId id="275" r:id="rId25"/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99" r:id="rId3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080"/>
    <a:srgbClr val="9BD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>
        <p:scale>
          <a:sx n="81" d="100"/>
          <a:sy n="81" d="100"/>
        </p:scale>
        <p:origin x="112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89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A79CA-7FD6-0630-8B26-BB38D8CEAB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-1206720"/>
            <a:ext cx="14190718" cy="10643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86D499-7518-2798-1664-F0E53A281520}"/>
              </a:ext>
            </a:extLst>
          </p:cNvPr>
          <p:cNvSpPr txBox="1"/>
          <p:nvPr/>
        </p:nvSpPr>
        <p:spPr>
          <a:xfrm>
            <a:off x="876300" y="2683638"/>
            <a:ext cx="12877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cs typeface="Bangla MN" pitchFamily="2" charset="0"/>
              </a:rPr>
              <a:t>ЖИЗНЬ С ВРЕДНЫМИ ПРИВЫЧКАМИ </a:t>
            </a:r>
          </a:p>
          <a:p>
            <a:pPr algn="ctr"/>
            <a:r>
              <a:rPr lang="ru-RU" sz="6000" b="1" dirty="0">
                <a:cs typeface="Bangla MN" pitchFamily="2" charset="0"/>
              </a:rPr>
              <a:t>ИЛИ</a:t>
            </a:r>
          </a:p>
          <a:p>
            <a:pPr algn="ctr"/>
            <a:r>
              <a:rPr lang="ru-RU" sz="6000" b="1" dirty="0">
                <a:cs typeface="Bangla MN" pitchFamily="2" charset="0"/>
              </a:rPr>
              <a:t> ЗДОРОВЫЙ ОБРАЗ ЖИЗНИ?</a:t>
            </a:r>
            <a:endParaRPr lang="en-CY" sz="6000" b="1" dirty="0">
              <a:latin typeface="Bangla MN" pitchFamily="2" charset="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60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206A1E6-C30B-4899-5D68-B20599134842}"/>
              </a:ext>
            </a:extLst>
          </p:cNvPr>
          <p:cNvSpPr/>
          <p:nvPr/>
        </p:nvSpPr>
        <p:spPr>
          <a:xfrm>
            <a:off x="2037993" y="411480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11500" b="1" dirty="0" err="1">
                <a:ea typeface="Sora" pitchFamily="34" charset="-122"/>
                <a:cs typeface="Sora" pitchFamily="34" charset="-120"/>
              </a:rPr>
              <a:t>А</a:t>
            </a:r>
            <a:r>
              <a:rPr lang="ru-RU" sz="11500" b="1" dirty="0">
                <a:ea typeface="Sora" pitchFamily="34" charset="-122"/>
                <a:cs typeface="Sora" pitchFamily="34" charset="-120"/>
              </a:rPr>
              <a:t>ЛКОГОЛИЗМ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4007572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FF039-CEC7-07C9-ED9A-C68427F0D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2329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2828" y="554296"/>
            <a:ext cx="1282474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Физические последствия алкоголизма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902828" y="1667925"/>
            <a:ext cx="4542115" cy="2604968"/>
          </a:xfrm>
          <a:prstGeom prst="roundRect">
            <a:avLst>
              <a:gd name="adj" fmla="val 2559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7" name="Text 4"/>
          <p:cNvSpPr/>
          <p:nvPr/>
        </p:nvSpPr>
        <p:spPr>
          <a:xfrm>
            <a:off x="1124999" y="1890096"/>
            <a:ext cx="40977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Поражение внутренних органов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124999" y="2717699"/>
            <a:ext cx="40977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Длительное употребление алкоголя приводит к серьезным заболеваниям печени, поджелудочной железы и других органов.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185457" y="1650564"/>
            <a:ext cx="4542115" cy="2604968"/>
          </a:xfrm>
          <a:prstGeom prst="roundRect">
            <a:avLst>
              <a:gd name="adj" fmla="val 2559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0" name="Text 7"/>
          <p:cNvSpPr/>
          <p:nvPr/>
        </p:nvSpPr>
        <p:spPr>
          <a:xfrm>
            <a:off x="9407628" y="1872735"/>
            <a:ext cx="38454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Нарушение работы мозга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07628" y="2353152"/>
            <a:ext cx="40977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Алкоголь оказывает разрушительное воздействие на центральную нервную систему, вызывая деградацию клеток мозга.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661999" y="5909310"/>
            <a:ext cx="9306401" cy="1591270"/>
          </a:xfrm>
          <a:prstGeom prst="roundRect">
            <a:avLst>
              <a:gd name="adj" fmla="val 4189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3" name="Text 10"/>
          <p:cNvSpPr/>
          <p:nvPr/>
        </p:nvSpPr>
        <p:spPr>
          <a:xfrm>
            <a:off x="2884170" y="61314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Слабое здоровье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2884170" y="6611898"/>
            <a:ext cx="886206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Алкоголики страдают от хронической усталости, нарушений сна, частых простудных заболеваний и ослабленного иммунитета.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6" name="Text 3"/>
          <p:cNvSpPr/>
          <p:nvPr/>
        </p:nvSpPr>
        <p:spPr>
          <a:xfrm>
            <a:off x="235590" y="2535212"/>
            <a:ext cx="1415921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Психологические последствия алкоголизма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488162" y="374416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8" name="Text 5"/>
          <p:cNvSpPr/>
          <p:nvPr/>
        </p:nvSpPr>
        <p:spPr>
          <a:xfrm>
            <a:off x="674375" y="3785833"/>
            <a:ext cx="12739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210276" y="3820480"/>
            <a:ext cx="414549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Депрессия и тревожность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1210276" y="4244103"/>
            <a:ext cx="3885883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Алкоголизм часто сопровождается психологическими расстройствами, такими как депрессия, тревожность и низкая самооценка.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830062" y="56222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2" name="Text 9"/>
          <p:cNvSpPr/>
          <p:nvPr/>
        </p:nvSpPr>
        <p:spPr>
          <a:xfrm>
            <a:off x="4983296" y="5663951"/>
            <a:ext cx="193358" cy="4164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5552176" y="5698597"/>
            <a:ext cx="388588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Снижение когнитивных функций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5552176" y="6437958"/>
            <a:ext cx="3885883" cy="23327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Регулярное употребление алкоголя ухудшает память, концентрацию внимания и способность к обучению.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171963" y="374416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262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6" name="Text 13"/>
          <p:cNvSpPr/>
          <p:nvPr/>
        </p:nvSpPr>
        <p:spPr>
          <a:xfrm>
            <a:off x="9324839" y="378191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824782" y="3832820"/>
            <a:ext cx="366275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Потеря самоконтроля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894076" y="4244103"/>
            <a:ext cx="366275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Зависимость от алкоголя приводит к утрате самоконтроля и нарушению волевой сферы личности.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11213"/>
          </a:solidFill>
          <a:ln/>
        </p:spPr>
        <p:txBody>
          <a:bodyPr/>
          <a:lstStyle/>
          <a:p>
            <a:endParaRPr lang="en-CY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C896AD-F8D4-DFA1-F3DA-924F6D495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2165" b="1324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kern="0" spc="-4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Пути преодоления алкоголизма</a:t>
            </a:r>
            <a:endParaRPr lang="en-US" sz="4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Мотивация</a:t>
            </a:r>
            <a:endParaRPr lang="en-US" sz="2175" dirty="0"/>
          </a:p>
        </p:txBody>
      </p:sp>
      <p:sp>
        <p:nvSpPr>
          <p:cNvPr id="10" name="Text 5"/>
          <p:cNvSpPr/>
          <p:nvPr/>
        </p:nvSpPr>
        <p:spPr>
          <a:xfrm>
            <a:off x="2264688" y="3018711"/>
            <a:ext cx="7879556" cy="6627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Осознание проблемы и желание измениться - ключевые условия для успешного лечения алкоголизма.</a:t>
            </a:r>
            <a:endParaRPr lang="en-US" sz="174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64688" y="4308634"/>
            <a:ext cx="3330654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Медицинская помощь</a:t>
            </a:r>
            <a:endParaRPr lang="en-US" sz="2175" dirty="0"/>
          </a:p>
        </p:txBody>
      </p:sp>
      <p:sp>
        <p:nvSpPr>
          <p:cNvPr id="13" name="Text 7"/>
          <p:cNvSpPr/>
          <p:nvPr/>
        </p:nvSpPr>
        <p:spPr>
          <a:xfrm>
            <a:off x="2264688" y="4786432"/>
            <a:ext cx="7879556" cy="6627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Специализированная медицинская помощь, включающая детоксикацию и психотерапию, необходима для преодоления зависимости.</a:t>
            </a:r>
            <a:endParaRPr lang="en-US" sz="174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64688" y="6076355"/>
            <a:ext cx="3551039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Социальная поддержка</a:t>
            </a:r>
            <a:endParaRPr lang="en-US" sz="2175" dirty="0"/>
          </a:p>
        </p:txBody>
      </p:sp>
      <p:sp>
        <p:nvSpPr>
          <p:cNvPr id="16" name="Text 9"/>
          <p:cNvSpPr/>
          <p:nvPr/>
        </p:nvSpPr>
        <p:spPr>
          <a:xfrm>
            <a:off x="2264688" y="6554153"/>
            <a:ext cx="7879556" cy="6627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en-US" sz="174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Участие близких людей и помощь сообществ взаимопомощи способствуют долгосрочному воздержанию от алкоголя.</a:t>
            </a:r>
            <a:endParaRPr lang="en-US" sz="17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A8C977-65E4-63E1-25DF-4110DCD25106}"/>
              </a:ext>
            </a:extLst>
          </p:cNvPr>
          <p:cNvSpPr txBox="1"/>
          <p:nvPr/>
        </p:nvSpPr>
        <p:spPr>
          <a:xfrm>
            <a:off x="3656891" y="3391525"/>
            <a:ext cx="73166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b="1" dirty="0"/>
              <a:t>НАРКОМАНИЯ</a:t>
            </a:r>
            <a:endParaRPr lang="en-CY" sz="8800" b="1" dirty="0"/>
          </a:p>
        </p:txBody>
      </p:sp>
    </p:spTree>
    <p:extLst>
      <p:ext uri="{BB962C8B-B14F-4D97-AF65-F5344CB8AC3E}">
        <p14:creationId xmlns:p14="http://schemas.microsoft.com/office/powerpoint/2010/main" val="221992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1EE751-AF2E-C5A9-B000-04F79F4539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458"/>
          <a:stretch/>
        </p:blipFill>
        <p:spPr>
          <a:xfrm>
            <a:off x="0" y="0"/>
            <a:ext cx="14630400" cy="81313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72087" y="1343526"/>
            <a:ext cx="9306401" cy="7957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Виды наркотиков и их воздействие</a:t>
            </a:r>
            <a:endParaRPr lang="en-US" sz="4374" dirty="0"/>
          </a:p>
        </p:txBody>
      </p:sp>
      <p:sp>
        <p:nvSpPr>
          <p:cNvPr id="8" name="Shape 4"/>
          <p:cNvSpPr/>
          <p:nvPr/>
        </p:nvSpPr>
        <p:spPr>
          <a:xfrm>
            <a:off x="1146152" y="2182095"/>
            <a:ext cx="4312325" cy="2717006"/>
          </a:xfrm>
          <a:prstGeom prst="roundRect">
            <a:avLst>
              <a:gd name="adj" fmla="val 368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9" name="Text 5"/>
          <p:cNvSpPr/>
          <p:nvPr/>
        </p:nvSpPr>
        <p:spPr>
          <a:xfrm>
            <a:off x="1375943" y="24118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Стимуляторы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1375943" y="2892303"/>
            <a:ext cx="408253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Кокаин, амфетамины и метамфетамины повышают активность, но вызывают сильную зависимость и проблемы со здоровьем.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784481" y="2182095"/>
            <a:ext cx="4082535" cy="2717006"/>
          </a:xfrm>
          <a:prstGeom prst="roundRect">
            <a:avLst>
              <a:gd name="adj" fmla="val 368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2" name="Text 8"/>
          <p:cNvSpPr/>
          <p:nvPr/>
        </p:nvSpPr>
        <p:spPr>
          <a:xfrm>
            <a:off x="9014272" y="24118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Депрессанты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014272" y="2892303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Героин, морфин и другие опиоиды вызывают успокоение, но опасны передозировкой и разрушением организма.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2472802" y="5098971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5" name="Text 11"/>
          <p:cNvSpPr/>
          <p:nvPr/>
        </p:nvSpPr>
        <p:spPr>
          <a:xfrm>
            <a:off x="2702593" y="53287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Галлюциногены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702593" y="5809179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ЛСД, грибы и другие галлюциногены искажают восприятие реальности и могут вызывать психоз.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6" name="Text 3"/>
          <p:cNvSpPr/>
          <p:nvPr/>
        </p:nvSpPr>
        <p:spPr>
          <a:xfrm>
            <a:off x="3513891" y="1446073"/>
            <a:ext cx="74493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Последствия употребления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3054" y="2524363"/>
            <a:ext cx="44410" cy="4208383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8" name="Shape 5"/>
          <p:cNvSpPr/>
          <p:nvPr/>
        </p:nvSpPr>
        <p:spPr>
          <a:xfrm>
            <a:off x="6287631" y="292566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9" name="Shape 6"/>
          <p:cNvSpPr/>
          <p:nvPr/>
        </p:nvSpPr>
        <p:spPr>
          <a:xfrm>
            <a:off x="7065228" y="26979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>
              <a:solidFill>
                <a:srgbClr val="10008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238583" y="2739628"/>
            <a:ext cx="1531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3315653" y="27465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Физические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322695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Повреждение внутренних органов, нарушение работы мозга, инфекции и передозировки.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403651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4" name="Shape 11"/>
          <p:cNvSpPr/>
          <p:nvPr/>
        </p:nvSpPr>
        <p:spPr>
          <a:xfrm>
            <a:off x="7065228" y="380880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5" name="Text 12"/>
          <p:cNvSpPr/>
          <p:nvPr/>
        </p:nvSpPr>
        <p:spPr>
          <a:xfrm>
            <a:off x="7215128" y="3850481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8573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Психологические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4337804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Депрессия, тревога, психозы, ухудшение памяти и когнитивных функций.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514308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9" name="Shape 16"/>
          <p:cNvSpPr/>
          <p:nvPr/>
        </p:nvSpPr>
        <p:spPr>
          <a:xfrm>
            <a:off x="7065228" y="49153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20" name="Text 17"/>
          <p:cNvSpPr/>
          <p:nvPr/>
        </p:nvSpPr>
        <p:spPr>
          <a:xfrm>
            <a:off x="7210246" y="4957048"/>
            <a:ext cx="2097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315653" y="496395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Социальные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5444371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Потеря работы, проблемы в семье, криминальная деятельность, маргинализация.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2"/>
          <p:cNvSpPr/>
          <p:nvPr/>
        </p:nvSpPr>
        <p:spPr>
          <a:xfrm>
            <a:off x="4084881" y="551279"/>
            <a:ext cx="5785128" cy="694373"/>
          </a:xfrm>
          <a:prstGeom prst="rect">
            <a:avLst/>
          </a:prstGeom>
          <a:solidFill>
            <a:srgbClr val="100080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Влияние на общество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69025" y="23947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6" name="Text 4"/>
          <p:cNvSpPr/>
          <p:nvPr/>
        </p:nvSpPr>
        <p:spPr>
          <a:xfrm>
            <a:off x="942380" y="2436375"/>
            <a:ext cx="15311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491139" y="24710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Рост преступности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491139" y="2951440"/>
            <a:ext cx="32692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Наркоманы часто совершают кражи, грабежи и другие преступления, чтобы достать деньги на наркотики.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69025" y="48807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0" name="Text 8"/>
          <p:cNvSpPr/>
          <p:nvPr/>
        </p:nvSpPr>
        <p:spPr>
          <a:xfrm>
            <a:off x="918925" y="492240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491139" y="49570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Разрушение семей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491138" y="5437468"/>
            <a:ext cx="371949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Наркозависимость приводит к конфликтам, разводам и оставлению детей без родительской опеки.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131496" y="24514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4" name="Text 12"/>
          <p:cNvSpPr/>
          <p:nvPr/>
        </p:nvSpPr>
        <p:spPr>
          <a:xfrm>
            <a:off x="9276514" y="2493170"/>
            <a:ext cx="2097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853610" y="2527817"/>
            <a:ext cx="31178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Экономические потери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870009" y="2892453"/>
            <a:ext cx="38314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Лечение наркомании и потеря трудоспособности наносят значительный ущерб экономике.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147895" y="49375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8" name="Text 16"/>
          <p:cNvSpPr/>
          <p:nvPr/>
        </p:nvSpPr>
        <p:spPr>
          <a:xfrm>
            <a:off x="9289818" y="4979197"/>
            <a:ext cx="21597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9870009" y="501384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Рост распространения ВИЧ/СПИД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9870009" y="543746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общих шприцев и беспорядочные половые связи повышают риск инфекций.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6F3A7E-C72A-D9A8-7821-A4F0411428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33" b="94761" l="3754" r="56826">
                        <a14:foregroundMark x1="18089" y1="89522" x2="39761" y2="89749"/>
                        <a14:foregroundMark x1="14846" y1="94533" x2="37201" y2="94761"/>
                        <a14:foregroundMark x1="20137" y1="14351" x2="20137" y2="14351"/>
                        <a14:foregroundMark x1="20307" y1="14351" x2="20307" y2="14351"/>
                        <a14:foregroundMark x1="20990" y1="13895" x2="22526" y2="14806"/>
                        <a14:foregroundMark x1="39249" y1="11617" x2="45392" y2="3189"/>
                        <a14:foregroundMark x1="54949" y1="55809" x2="56826" y2="57859"/>
                        <a14:foregroundMark x1="31229" y1="67882" x2="42833" y2="68109"/>
                        <a14:foregroundMark x1="52048" y1="28246" x2="52048" y2="28246"/>
                        <a14:foregroundMark x1="52389" y1="27107" x2="52389" y2="27107"/>
                        <a14:foregroundMark x1="53413" y1="27107" x2="53413" y2="27107"/>
                        <a14:foregroundMark x1="8362" y1="23690" x2="8362" y2="23690"/>
                        <a14:foregroundMark x1="8191" y1="22323" x2="8191" y2="22323"/>
                        <a14:foregroundMark x1="7167" y1="24374" x2="7167" y2="24374"/>
                        <a14:foregroundMark x1="7338" y1="25968" x2="7338" y2="25968"/>
                        <a14:foregroundMark x1="6485" y1="44647" x2="3754" y2="50797"/>
                        <a14:foregroundMark x1="3754" y1="50797" x2="4949" y2="45330"/>
                      </a14:backgroundRemoval>
                    </a14:imgEffect>
                  </a14:imgLayer>
                </a14:imgProps>
              </a:ext>
            </a:extLst>
          </a:blip>
          <a:srcRect r="37078"/>
          <a:stretch/>
        </p:blipFill>
        <p:spPr>
          <a:xfrm>
            <a:off x="3871340" y="1331519"/>
            <a:ext cx="5651530" cy="66393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2"/>
          <p:cNvSpPr/>
          <p:nvPr/>
        </p:nvSpPr>
        <p:spPr>
          <a:xfrm>
            <a:off x="3679150" y="2352496"/>
            <a:ext cx="727209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chemeClr val="bg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Правовая ответственность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5" name="Shape 3"/>
          <p:cNvSpPr/>
          <p:nvPr/>
        </p:nvSpPr>
        <p:spPr>
          <a:xfrm>
            <a:off x="2037993" y="3365421"/>
            <a:ext cx="10554414" cy="2637353"/>
          </a:xfrm>
          <a:prstGeom prst="roundRect">
            <a:avLst>
              <a:gd name="adj" fmla="val 37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6" name="Shape 4"/>
          <p:cNvSpPr/>
          <p:nvPr/>
        </p:nvSpPr>
        <p:spPr>
          <a:xfrm>
            <a:off x="2045613" y="3373041"/>
            <a:ext cx="10539174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7" name="Text 5"/>
          <p:cNvSpPr/>
          <p:nvPr/>
        </p:nvSpPr>
        <p:spPr>
          <a:xfrm>
            <a:off x="2267783" y="351389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Хранение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513892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Штраф или лишение свободы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2045613" y="4010144"/>
            <a:ext cx="10539174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0" name="Text 8"/>
          <p:cNvSpPr/>
          <p:nvPr/>
        </p:nvSpPr>
        <p:spPr>
          <a:xfrm>
            <a:off x="2267783" y="415099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Распространение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150995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Более строгое наказание, вплоть до пожизненного заключения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2045613" y="5002649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3" name="Text 11"/>
          <p:cNvSpPr/>
          <p:nvPr/>
        </p:nvSpPr>
        <p:spPr>
          <a:xfrm>
            <a:off x="2267783" y="5143500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Организация наркобизнеса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143500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Суровые меры, включая конфискацию имущества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931870-8593-4D57-B93F-877EBE84BF7F}"/>
              </a:ext>
            </a:extLst>
          </p:cNvPr>
          <p:cNvSpPr txBox="1"/>
          <p:nvPr/>
        </p:nvSpPr>
        <p:spPr>
          <a:xfrm>
            <a:off x="2286002" y="3514635"/>
            <a:ext cx="1005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b="1" dirty="0"/>
              <a:t>ГАДЖЕТОЗАВИСИМОСТЬ</a:t>
            </a:r>
            <a:endParaRPr lang="en-CY" sz="7200" b="1" dirty="0"/>
          </a:p>
        </p:txBody>
      </p:sp>
    </p:spTree>
    <p:extLst>
      <p:ext uri="{BB962C8B-B14F-4D97-AF65-F5344CB8AC3E}">
        <p14:creationId xmlns:p14="http://schemas.microsoft.com/office/powerpoint/2010/main" val="75121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7A3F604-1634-1254-7363-FB36B81AF3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91BA8-FC93-8EBE-318A-0155D3D0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3" y="-634978"/>
            <a:ext cx="11258331" cy="8443748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30C2C496-DB41-E018-85C7-9D56E830649E}"/>
              </a:ext>
            </a:extLst>
          </p:cNvPr>
          <p:cNvSpPr/>
          <p:nvPr/>
        </p:nvSpPr>
        <p:spPr>
          <a:xfrm>
            <a:off x="126124" y="3586896"/>
            <a:ext cx="14378152" cy="1055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ru-RU" sz="11500" b="1" dirty="0"/>
              <a:t>ВРЕДНЫЕ ПРИВЫЧКИ</a:t>
            </a:r>
            <a:endParaRPr lang="en-US" sz="11500" b="1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7713B902-FAB6-5784-242E-74CD490E2AA4}"/>
              </a:ext>
            </a:extLst>
          </p:cNvPr>
          <p:cNvSpPr/>
          <p:nvPr/>
        </p:nvSpPr>
        <p:spPr>
          <a:xfrm>
            <a:off x="2240144" y="4642703"/>
            <a:ext cx="1054569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Вредные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привычки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это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модели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поведения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которые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оказывают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негативное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воздействие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здоровье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благополучие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человека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Они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включают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себя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такие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распространенные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явления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как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курение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употребление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алкоголя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наркотиков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переедание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другие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формы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зависимостей</a:t>
            </a:r>
            <a:r>
              <a:rPr lang="en-US" sz="1750" dirty="0"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7793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6" name="Text 2"/>
          <p:cNvSpPr/>
          <p:nvPr/>
        </p:nvSpPr>
        <p:spPr>
          <a:xfrm>
            <a:off x="2037993" y="1192649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Негативные последствия чрезмерного использования гаджетов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609023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8" name="Text 4"/>
          <p:cNvSpPr/>
          <p:nvPr/>
        </p:nvSpPr>
        <p:spPr>
          <a:xfrm>
            <a:off x="2267783" y="38388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Зависимость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267783" y="4319230"/>
            <a:ext cx="291048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Чрезмерное использование гаджетов может привести к формированию зависимости, которая негативно влияет на повседневную жизнь.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3609023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1" name="Text 7"/>
          <p:cNvSpPr/>
          <p:nvPr/>
        </p:nvSpPr>
        <p:spPr>
          <a:xfrm>
            <a:off x="5860018" y="38388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Нарушение сна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860018" y="4319230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Синий свет от экранов гаджетов может нарушать циркадные ритмы и ухудшать качество сна.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222462" y="3609023"/>
            <a:ext cx="3370064" cy="3427809"/>
          </a:xfrm>
          <a:prstGeom prst="roundRect">
            <a:avLst>
              <a:gd name="adj" fmla="val 29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CY"/>
          </a:p>
        </p:txBody>
      </p:sp>
      <p:sp>
        <p:nvSpPr>
          <p:cNvPr id="14" name="Text 10"/>
          <p:cNvSpPr/>
          <p:nvPr/>
        </p:nvSpPr>
        <p:spPr>
          <a:xfrm>
            <a:off x="9452253" y="3838813"/>
            <a:ext cx="2910483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Ухудшение физического здоровья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452253" y="5013603"/>
            <a:ext cx="291048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Длительное сидение за гаджетами может привести к болям в спине, ухудшению зрения и ожирению.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2618BA-A54F-F969-C5B4-082E72DDA5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32155"/>
            <a:ext cx="14626282" cy="824338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771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5" name="Text 1"/>
          <p:cNvSpPr/>
          <p:nvPr/>
        </p:nvSpPr>
        <p:spPr>
          <a:xfrm>
            <a:off x="2589336" y="928019"/>
            <a:ext cx="9447609" cy="1906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004"/>
              </a:lnSpc>
              <a:buNone/>
            </a:pPr>
            <a:r>
              <a:rPr lang="en-US" sz="400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Влияние гаджетов на социальные навыки и межличностные отношения</a:t>
            </a:r>
            <a:endParaRPr lang="en-US" sz="4003" dirty="0"/>
          </a:p>
        </p:txBody>
      </p:sp>
      <p:sp>
        <p:nvSpPr>
          <p:cNvPr id="10" name="Text 6"/>
          <p:cNvSpPr/>
          <p:nvPr/>
        </p:nvSpPr>
        <p:spPr>
          <a:xfrm>
            <a:off x="3551336" y="2601231"/>
            <a:ext cx="3900249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Отсутствие живого общения</a:t>
            </a:r>
            <a:endParaRPr lang="en-US" sz="2002" dirty="0"/>
          </a:p>
        </p:txBody>
      </p:sp>
      <p:sp>
        <p:nvSpPr>
          <p:cNvPr id="11" name="Text 7"/>
          <p:cNvSpPr/>
          <p:nvPr/>
        </p:nvSpPr>
        <p:spPr>
          <a:xfrm>
            <a:off x="3551336" y="3040810"/>
            <a:ext cx="4490710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Люди все больше времени проводят в социальных сетях, а не в прямом общении.</a:t>
            </a:r>
            <a:endParaRPr lang="en-US" sz="1601" dirty="0"/>
          </a:p>
        </p:txBody>
      </p:sp>
      <p:sp>
        <p:nvSpPr>
          <p:cNvPr id="15" name="Text 11"/>
          <p:cNvSpPr/>
          <p:nvPr/>
        </p:nvSpPr>
        <p:spPr>
          <a:xfrm>
            <a:off x="3551336" y="4301443"/>
            <a:ext cx="2636758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Снижение эмпатии</a:t>
            </a:r>
            <a:endParaRPr lang="en-US" sz="2002" dirty="0"/>
          </a:p>
        </p:txBody>
      </p:sp>
      <p:sp>
        <p:nvSpPr>
          <p:cNvPr id="16" name="Text 12"/>
          <p:cNvSpPr/>
          <p:nvPr/>
        </p:nvSpPr>
        <p:spPr>
          <a:xfrm>
            <a:off x="3551336" y="4741022"/>
            <a:ext cx="4082120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Частое использование гаджетов может ослаблять сопереживание и понимание другого человека.</a:t>
            </a:r>
            <a:endParaRPr lang="en-US" sz="160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3B48EE-A29E-A19C-AFF0-7FE06178A6DB}"/>
              </a:ext>
            </a:extLst>
          </p:cNvPr>
          <p:cNvGrpSpPr/>
          <p:nvPr/>
        </p:nvGrpSpPr>
        <p:grpSpPr>
          <a:xfrm>
            <a:off x="2233910" y="2404302"/>
            <a:ext cx="1169313" cy="4897279"/>
            <a:chOff x="4496455" y="2771775"/>
            <a:chExt cx="1169313" cy="4897279"/>
          </a:xfrm>
        </p:grpSpPr>
        <p:sp>
          <p:nvSpPr>
            <p:cNvPr id="6" name="Shape 2"/>
            <p:cNvSpPr/>
            <p:nvPr/>
          </p:nvSpPr>
          <p:spPr>
            <a:xfrm>
              <a:off x="4704993" y="2771775"/>
              <a:ext cx="40600" cy="4897279"/>
            </a:xfrm>
            <a:prstGeom prst="roundRect">
              <a:avLst>
                <a:gd name="adj" fmla="val 225409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CY"/>
            </a:p>
          </p:txBody>
        </p:sp>
        <p:sp>
          <p:nvSpPr>
            <p:cNvPr id="7" name="Shape 3"/>
            <p:cNvSpPr/>
            <p:nvPr/>
          </p:nvSpPr>
          <p:spPr>
            <a:xfrm>
              <a:off x="4954012" y="3139023"/>
              <a:ext cx="711756" cy="40600"/>
            </a:xfrm>
            <a:prstGeom prst="roundRect">
              <a:avLst>
                <a:gd name="adj" fmla="val 225409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CY"/>
            </a:p>
          </p:txBody>
        </p:sp>
        <p:sp>
          <p:nvSpPr>
            <p:cNvPr id="8" name="Shape 4"/>
            <p:cNvSpPr/>
            <p:nvPr/>
          </p:nvSpPr>
          <p:spPr>
            <a:xfrm>
              <a:off x="4496455" y="2930604"/>
              <a:ext cx="457557" cy="457557"/>
            </a:xfrm>
            <a:prstGeom prst="roundRect">
              <a:avLst>
                <a:gd name="adj" fmla="val 20001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CY"/>
            </a:p>
          </p:txBody>
        </p:sp>
        <p:sp>
          <p:nvSpPr>
            <p:cNvPr id="9" name="Text 5"/>
            <p:cNvSpPr/>
            <p:nvPr/>
          </p:nvSpPr>
          <p:spPr>
            <a:xfrm>
              <a:off x="4644569" y="2968704"/>
              <a:ext cx="161330" cy="3812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002"/>
                </a:lnSpc>
                <a:buNone/>
              </a:pPr>
              <a:r>
                <a:rPr lang="en-US" sz="2402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1</a:t>
              </a:r>
              <a:endParaRPr lang="en-US" sz="2402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4954012" y="4839236"/>
              <a:ext cx="711756" cy="40600"/>
            </a:xfrm>
            <a:prstGeom prst="roundRect">
              <a:avLst>
                <a:gd name="adj" fmla="val 225409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CY"/>
            </a:p>
          </p:txBody>
        </p:sp>
        <p:sp>
          <p:nvSpPr>
            <p:cNvPr id="13" name="Shape 9"/>
            <p:cNvSpPr/>
            <p:nvPr/>
          </p:nvSpPr>
          <p:spPr>
            <a:xfrm>
              <a:off x="4496455" y="4630817"/>
              <a:ext cx="457557" cy="457557"/>
            </a:xfrm>
            <a:prstGeom prst="roundRect">
              <a:avLst>
                <a:gd name="adj" fmla="val 20001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CY"/>
            </a:p>
          </p:txBody>
        </p:sp>
        <p:sp>
          <p:nvSpPr>
            <p:cNvPr id="14" name="Text 10"/>
            <p:cNvSpPr/>
            <p:nvPr/>
          </p:nvSpPr>
          <p:spPr>
            <a:xfrm>
              <a:off x="4572298" y="4668917"/>
              <a:ext cx="305872" cy="3812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002"/>
                </a:lnSpc>
                <a:buNone/>
              </a:pPr>
              <a:r>
                <a:rPr lang="en-US" sz="2402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2</a:t>
              </a:r>
              <a:endParaRPr lang="en-US" sz="2402" dirty="0"/>
            </a:p>
          </p:txBody>
        </p:sp>
        <p:sp>
          <p:nvSpPr>
            <p:cNvPr id="17" name="Shape 13"/>
            <p:cNvSpPr/>
            <p:nvPr/>
          </p:nvSpPr>
          <p:spPr>
            <a:xfrm>
              <a:off x="4954012" y="6539448"/>
              <a:ext cx="711756" cy="40600"/>
            </a:xfrm>
            <a:prstGeom prst="roundRect">
              <a:avLst>
                <a:gd name="adj" fmla="val 225409"/>
              </a:avLst>
            </a:prstGeom>
            <a:solidFill>
              <a:srgbClr val="6D9121"/>
            </a:solidFill>
            <a:ln/>
          </p:spPr>
          <p:txBody>
            <a:bodyPr/>
            <a:lstStyle/>
            <a:p>
              <a:endParaRPr lang="en-CY"/>
            </a:p>
          </p:txBody>
        </p:sp>
        <p:sp>
          <p:nvSpPr>
            <p:cNvPr id="18" name="Shape 14"/>
            <p:cNvSpPr/>
            <p:nvPr/>
          </p:nvSpPr>
          <p:spPr>
            <a:xfrm>
              <a:off x="4496455" y="6331029"/>
              <a:ext cx="457557" cy="457557"/>
            </a:xfrm>
            <a:prstGeom prst="roundRect">
              <a:avLst>
                <a:gd name="adj" fmla="val 20001"/>
              </a:avLst>
            </a:prstGeom>
            <a:solidFill>
              <a:srgbClr val="547808"/>
            </a:solidFill>
            <a:ln w="7620">
              <a:solidFill>
                <a:srgbClr val="6D9121"/>
              </a:solidFill>
              <a:prstDash val="solid"/>
            </a:ln>
          </p:spPr>
          <p:txBody>
            <a:bodyPr/>
            <a:lstStyle/>
            <a:p>
              <a:endParaRPr lang="en-CY"/>
            </a:p>
          </p:txBody>
        </p:sp>
        <p:sp>
          <p:nvSpPr>
            <p:cNvPr id="19" name="Text 15"/>
            <p:cNvSpPr/>
            <p:nvPr/>
          </p:nvSpPr>
          <p:spPr>
            <a:xfrm>
              <a:off x="4564320" y="6369129"/>
              <a:ext cx="321707" cy="3812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002"/>
                </a:lnSpc>
                <a:buNone/>
              </a:pPr>
              <a:r>
                <a:rPr lang="en-US" sz="2402" b="1" dirty="0">
                  <a:solidFill>
                    <a:srgbClr val="D7E5D8"/>
                  </a:solidFill>
                  <a:latin typeface="Syne" pitchFamily="34" charset="0"/>
                  <a:ea typeface="Syne" pitchFamily="34" charset="-122"/>
                  <a:cs typeface="Syne" pitchFamily="34" charset="-120"/>
                </a:rPr>
                <a:t>3</a:t>
              </a:r>
              <a:endParaRPr lang="en-US" sz="2402" dirty="0"/>
            </a:p>
          </p:txBody>
        </p:sp>
      </p:grpSp>
      <p:sp>
        <p:nvSpPr>
          <p:cNvPr id="20" name="Text 16"/>
          <p:cNvSpPr/>
          <p:nvPr/>
        </p:nvSpPr>
        <p:spPr>
          <a:xfrm>
            <a:off x="3551336" y="6001656"/>
            <a:ext cx="3602950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Нарушение концентрации</a:t>
            </a:r>
            <a:endParaRPr lang="en-US" sz="2002" dirty="0"/>
          </a:p>
        </p:txBody>
      </p:sp>
      <p:sp>
        <p:nvSpPr>
          <p:cNvPr id="21" name="Text 17"/>
          <p:cNvSpPr/>
          <p:nvPr/>
        </p:nvSpPr>
        <p:spPr>
          <a:xfrm>
            <a:off x="3551336" y="6441235"/>
            <a:ext cx="4631671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Постоянные уведомления и отвлечения от гаджетов мешают сосредоточиться на общении.</a:t>
            </a:r>
            <a:endParaRPr lang="en-US" sz="160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2B6905-8BEF-9BC5-B326-DF5C5E9BD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376" y="2918890"/>
            <a:ext cx="3702985" cy="37029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1"/>
          <p:cNvSpPr/>
          <p:nvPr/>
        </p:nvSpPr>
        <p:spPr>
          <a:xfrm>
            <a:off x="1245420" y="3901012"/>
            <a:ext cx="1213955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Меры по ограничению использования гаджетов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946366" y="4964119"/>
            <a:ext cx="28454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9BD17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Установка таймеров</a:t>
            </a:r>
            <a:endParaRPr lang="en-US" sz="2187" dirty="0">
              <a:solidFill>
                <a:srgbClr val="9BD171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946366" y="5320335"/>
            <a:ext cx="284545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Ограничение времени использования гаджетов с помощью таймеров.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4125076" y="4975432"/>
            <a:ext cx="2845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9BD17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Чтение книг</a:t>
            </a:r>
            <a:endParaRPr lang="en-US" sz="2187" dirty="0">
              <a:solidFill>
                <a:srgbClr val="9BD171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4125076" y="5320335"/>
            <a:ext cx="28454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Замена времени, проводимого с гаджетами, на чтение книг.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3786" y="4973149"/>
            <a:ext cx="309689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9BD17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Семейные активности</a:t>
            </a:r>
            <a:endParaRPr lang="en-US" sz="2187" dirty="0">
              <a:solidFill>
                <a:srgbClr val="9BD171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303786" y="5300901"/>
            <a:ext cx="30968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Больше времени проводить с семьей и друзьями вне гаджетов.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1043960" y="4975431"/>
            <a:ext cx="309689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9BD17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Физическая активность</a:t>
            </a:r>
            <a:endParaRPr lang="en-US" sz="2187" dirty="0">
              <a:solidFill>
                <a:srgbClr val="9BD171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11043960" y="5300901"/>
            <a:ext cx="309689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Занятия спортом и прогулки для снижения времени с гаджетами.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8078C-E5A0-4489-A537-6E8E98A9C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2" b="51113"/>
          <a:stretch/>
        </p:blipFill>
        <p:spPr>
          <a:xfrm>
            <a:off x="24640" y="1"/>
            <a:ext cx="14558291" cy="38898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1015C9B7-BFDF-4DF9-A1F0-2519D70F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2" name="Shape 0">
            <a:extLst>
              <a:ext uri="{FF2B5EF4-FFF2-40B4-BE49-F238E27FC236}">
                <a16:creationId xmlns:a16="http://schemas.microsoft.com/office/drawing/2014/main" id="{E352E451-1D07-0BF2-666B-4203786DA182}"/>
              </a:ext>
            </a:extLst>
          </p:cNvPr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CDAB353-CE0F-003F-2E80-73C774E01A83}"/>
              </a:ext>
            </a:extLst>
          </p:cNvPr>
          <p:cNvSpPr/>
          <p:nvPr/>
        </p:nvSpPr>
        <p:spPr>
          <a:xfrm>
            <a:off x="2284809" y="583288"/>
            <a:ext cx="10060662" cy="697328"/>
          </a:xfrm>
          <a:prstGeom prst="rect">
            <a:avLst/>
          </a:prstGeom>
          <a:solidFill>
            <a:srgbClr val="7030A0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5212"/>
              </a:lnSpc>
              <a:buNone/>
            </a:pPr>
            <a:r>
              <a:rPr lang="ru-RU" sz="4800" b="1" dirty="0">
                <a:solidFill>
                  <a:schemeClr val="bg1"/>
                </a:solidFill>
              </a:rPr>
              <a:t>ИГРОВАЯ ЗАВИСИМОСТЬ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59CEDA7E-83A7-2B0A-E3F7-F7D80C7EFC50}"/>
              </a:ext>
            </a:extLst>
          </p:cNvPr>
          <p:cNvSpPr/>
          <p:nvPr/>
        </p:nvSpPr>
        <p:spPr>
          <a:xfrm>
            <a:off x="463775" y="1542931"/>
            <a:ext cx="476488" cy="476488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3D3FC028-B4AF-C2EB-3E98-B2C9542D995D}"/>
              </a:ext>
            </a:extLst>
          </p:cNvPr>
          <p:cNvSpPr/>
          <p:nvPr/>
        </p:nvSpPr>
        <p:spPr>
          <a:xfrm>
            <a:off x="634749" y="1582579"/>
            <a:ext cx="134422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502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8BA630F-A74B-C2FE-ABF4-8B9D445F8061}"/>
              </a:ext>
            </a:extLst>
          </p:cNvPr>
          <p:cNvSpPr/>
          <p:nvPr/>
        </p:nvSpPr>
        <p:spPr>
          <a:xfrm>
            <a:off x="1151957" y="1615678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Бессонница и пренебрежение гигиеной</a:t>
            </a:r>
            <a:endParaRPr lang="en-US" sz="2085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BFA80C5E-68C3-9444-6ED7-10699C1C0164}"/>
              </a:ext>
            </a:extLst>
          </p:cNvPr>
          <p:cNvSpPr/>
          <p:nvPr/>
        </p:nvSpPr>
        <p:spPr>
          <a:xfrm>
            <a:off x="1151958" y="2404706"/>
            <a:ext cx="3593464" cy="1355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Болезненная увлеченность играми приводит к нарушению режима сна и пренебрежению основными потребностями организма.</a:t>
            </a:r>
            <a:endParaRPr lang="en-US" sz="1668" dirty="0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7C4CE7C8-3438-8DD9-E5E3-0949DF95BD3C}"/>
              </a:ext>
            </a:extLst>
          </p:cNvPr>
          <p:cNvSpPr/>
          <p:nvPr/>
        </p:nvSpPr>
        <p:spPr>
          <a:xfrm>
            <a:off x="8903005" y="1542931"/>
            <a:ext cx="476488" cy="476488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C9EB2025-76A7-AFAD-1877-0B261474CA41}"/>
              </a:ext>
            </a:extLst>
          </p:cNvPr>
          <p:cNvSpPr/>
          <p:nvPr/>
        </p:nvSpPr>
        <p:spPr>
          <a:xfrm>
            <a:off x="9042189" y="1582579"/>
            <a:ext cx="198001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502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3824D211-A8A3-E5DB-3F56-02B57ADFE96C}"/>
              </a:ext>
            </a:extLst>
          </p:cNvPr>
          <p:cNvSpPr/>
          <p:nvPr/>
        </p:nvSpPr>
        <p:spPr>
          <a:xfrm>
            <a:off x="9591186" y="1615678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Сложности в обучении и на работе</a:t>
            </a:r>
            <a:endParaRPr lang="en-US" sz="2085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43F4DB84-2065-B27B-86B4-98FD0162C01A}"/>
              </a:ext>
            </a:extLst>
          </p:cNvPr>
          <p:cNvSpPr/>
          <p:nvPr/>
        </p:nvSpPr>
        <p:spPr>
          <a:xfrm>
            <a:off x="9591185" y="1956405"/>
            <a:ext cx="4236363" cy="1355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Игроманы часто отстают в учебе и демонстрируют плохую продуктивность на рабочем месте из-за постоянных мыслей об играх.</a:t>
            </a:r>
            <a:endParaRPr lang="en-US" sz="1668" dirty="0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21AF2518-E5D8-A2CB-2261-20829AC9C31F}"/>
              </a:ext>
            </a:extLst>
          </p:cNvPr>
          <p:cNvSpPr/>
          <p:nvPr/>
        </p:nvSpPr>
        <p:spPr>
          <a:xfrm>
            <a:off x="1759771" y="5422830"/>
            <a:ext cx="476488" cy="476488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8C4BD5CB-D525-0AB9-854B-D4BCAD174A80}"/>
              </a:ext>
            </a:extLst>
          </p:cNvPr>
          <p:cNvSpPr/>
          <p:nvPr/>
        </p:nvSpPr>
        <p:spPr>
          <a:xfrm>
            <a:off x="1899432" y="5462478"/>
            <a:ext cx="197048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502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EDBFD65D-AAB6-AE35-55D8-EFC1E56E16C6}"/>
              </a:ext>
            </a:extLst>
          </p:cNvPr>
          <p:cNvSpPr/>
          <p:nvPr/>
        </p:nvSpPr>
        <p:spPr>
          <a:xfrm>
            <a:off x="2447953" y="5495577"/>
            <a:ext cx="4236363" cy="661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Социальная изоляция и конфликты</a:t>
            </a:r>
            <a:endParaRPr lang="en-US" sz="2085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2DF835C1-1E39-3BAD-EC71-C82F58EDD523}"/>
              </a:ext>
            </a:extLst>
          </p:cNvPr>
          <p:cNvSpPr/>
          <p:nvPr/>
        </p:nvSpPr>
        <p:spPr>
          <a:xfrm>
            <a:off x="2447953" y="5859551"/>
            <a:ext cx="3593465" cy="1694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Чрезмерное время, проводимое в виртуальной реальности, ведет к отстранению от семьи и друзей, что может провоцировать внутрисемейные конфликты.</a:t>
            </a:r>
            <a:endParaRPr lang="en-US" sz="1668" dirty="0"/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B4090B55-7E98-765E-FCDA-7A4147D77579}"/>
              </a:ext>
            </a:extLst>
          </p:cNvPr>
          <p:cNvSpPr/>
          <p:nvPr/>
        </p:nvSpPr>
        <p:spPr>
          <a:xfrm>
            <a:off x="9240190" y="5191750"/>
            <a:ext cx="476488" cy="476488"/>
          </a:xfrm>
          <a:prstGeom prst="roundRect">
            <a:avLst>
              <a:gd name="adj" fmla="val 13335"/>
            </a:avLst>
          </a:prstGeom>
          <a:solidFill>
            <a:srgbClr val="1A1A21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C09AE739-3AD4-98DD-0944-CC29012276FC}"/>
              </a:ext>
            </a:extLst>
          </p:cNvPr>
          <p:cNvSpPr/>
          <p:nvPr/>
        </p:nvSpPr>
        <p:spPr>
          <a:xfrm>
            <a:off x="9374849" y="5231398"/>
            <a:ext cx="207169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502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7C5D34F0-7AB9-FEA5-C70E-7098999492D2}"/>
              </a:ext>
            </a:extLst>
          </p:cNvPr>
          <p:cNvSpPr/>
          <p:nvPr/>
        </p:nvSpPr>
        <p:spPr>
          <a:xfrm>
            <a:off x="9928371" y="5264497"/>
            <a:ext cx="2660809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6"/>
              </a:lnSpc>
              <a:buNone/>
            </a:pPr>
            <a:r>
              <a:rPr lang="en-US" sz="208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Путь к преодолению</a:t>
            </a:r>
            <a:endParaRPr lang="en-US" sz="2085" dirty="0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61AEC841-077F-DEEC-27DE-A35EE733A7C8}"/>
              </a:ext>
            </a:extLst>
          </p:cNvPr>
          <p:cNvSpPr/>
          <p:nvPr/>
        </p:nvSpPr>
        <p:spPr>
          <a:xfrm>
            <a:off x="9928371" y="5595491"/>
            <a:ext cx="4236363" cy="1355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68"/>
              </a:lnSpc>
              <a:buNone/>
            </a:pPr>
            <a:r>
              <a:rPr lang="en-US" sz="166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Для борьбы с игровой зависимостью необходимы ограничение времени игр, замена их физической активностью, психотерапия и поддержка близких.</a:t>
            </a:r>
            <a:endParaRPr lang="en-US" sz="1668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88C0C9-3313-6220-5C3C-AC13E8986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592" y="1542931"/>
            <a:ext cx="6297749" cy="51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7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261D99A2-A58E-C1FD-8E88-2126A4D63CA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Shape 0">
            <a:extLst>
              <a:ext uri="{FF2B5EF4-FFF2-40B4-BE49-F238E27FC236}">
                <a16:creationId xmlns:a16="http://schemas.microsoft.com/office/drawing/2014/main" id="{78121803-8778-1B29-81D7-4F0EEC8DA94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EF977FFB-ACFE-D4CE-60A7-3B6DC45342B9}"/>
              </a:ext>
            </a:extLst>
          </p:cNvPr>
          <p:cNvSpPr/>
          <p:nvPr/>
        </p:nvSpPr>
        <p:spPr>
          <a:xfrm>
            <a:off x="2037993" y="426494"/>
            <a:ext cx="10554414" cy="787122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4374" b="1" dirty="0">
                <a:solidFill>
                  <a:schemeClr val="bg1"/>
                </a:solidFill>
              </a:rPr>
              <a:t>СТРЕССОВЫЕ ПРИВЫЧКИ</a:t>
            </a:r>
            <a:endParaRPr lang="en-US" sz="4374" b="1" dirty="0">
              <a:solidFill>
                <a:schemeClr val="bg1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12D7A56-4AC6-5207-593C-3A5FE396E611}"/>
              </a:ext>
            </a:extLst>
          </p:cNvPr>
          <p:cNvSpPr/>
          <p:nvPr/>
        </p:nvSpPr>
        <p:spPr>
          <a:xfrm>
            <a:off x="873332" y="1650508"/>
            <a:ext cx="67587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Идентификация причин стресса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E48E72D7-CBE0-84D2-3327-6AB14FBDFE59}"/>
              </a:ext>
            </a:extLst>
          </p:cNvPr>
          <p:cNvSpPr/>
          <p:nvPr/>
        </p:nvSpPr>
        <p:spPr>
          <a:xfrm>
            <a:off x="873332" y="1974808"/>
            <a:ext cx="4378159" cy="13331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Осознайте, что вызывает ваше беспокойство и напряжение - работа, личные отношения или другие факторы.</a:t>
            </a:r>
            <a:endParaRPr lang="en-US" sz="175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864FA89-56C0-D472-FEEE-498BA080EC71}"/>
              </a:ext>
            </a:extLst>
          </p:cNvPr>
          <p:cNvSpPr/>
          <p:nvPr/>
        </p:nvSpPr>
        <p:spPr>
          <a:xfrm>
            <a:off x="873332" y="5399251"/>
            <a:ext cx="462182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Самоконтроль эмоций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673945C5-98B6-9BC4-7D78-98F3C85D24A6}"/>
              </a:ext>
            </a:extLst>
          </p:cNvPr>
          <p:cNvSpPr/>
          <p:nvPr/>
        </p:nvSpPr>
        <p:spPr>
          <a:xfrm>
            <a:off x="873332" y="5726743"/>
            <a:ext cx="4700879" cy="16271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Практикуйте дыхательные упражнения, медитацию и другие техники, помогающие контролировать вспышки гнева, тревоги или депрессии.</a:t>
            </a:r>
            <a:endParaRPr lang="en-US" sz="175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44FE6B8E-F061-F5B9-34E6-7CFB4E263A53}"/>
              </a:ext>
            </a:extLst>
          </p:cNvPr>
          <p:cNvSpPr/>
          <p:nvPr/>
        </p:nvSpPr>
        <p:spPr>
          <a:xfrm>
            <a:off x="8505417" y="1640110"/>
            <a:ext cx="7185845" cy="428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Здоровые стратегии снятия стресса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7">
            <a:extLst>
              <a:ext uri="{FF2B5EF4-FFF2-40B4-BE49-F238E27FC236}">
                <a16:creationId xmlns:a16="http://schemas.microsoft.com/office/drawing/2014/main" id="{6AA224AD-D4CE-7B1F-D6E6-E70C4BF90C5E}"/>
              </a:ext>
            </a:extLst>
          </p:cNvPr>
          <p:cNvSpPr/>
          <p:nvPr/>
        </p:nvSpPr>
        <p:spPr>
          <a:xfrm>
            <a:off x="8505418" y="1974808"/>
            <a:ext cx="4654819" cy="19069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Регулярно занимайтесь спортом, общайтесь с близкими, наслаждайтесь хобби, чтобы снимать психоэмоциональное напряжение.</a:t>
            </a:r>
            <a:endParaRPr lang="en-US" sz="1750" dirty="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BC5BFBC7-15E9-3997-366B-F2FC5B988074}"/>
              </a:ext>
            </a:extLst>
          </p:cNvPr>
          <p:cNvSpPr/>
          <p:nvPr/>
        </p:nvSpPr>
        <p:spPr>
          <a:xfrm>
            <a:off x="9135248" y="5641028"/>
            <a:ext cx="559901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Профессиональная помощь</a:t>
            </a:r>
            <a:endParaRPr lang="en-US" sz="28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2673A5D3-72BD-27A4-D57C-034FC43057E2}"/>
              </a:ext>
            </a:extLst>
          </p:cNvPr>
          <p:cNvSpPr/>
          <p:nvPr/>
        </p:nvSpPr>
        <p:spPr>
          <a:xfrm>
            <a:off x="9135248" y="5976319"/>
            <a:ext cx="3883747" cy="12263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Если стресс вас подавляет, не стесняйтесь обратиться к психологу или терапевту за поддержкой.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D1D4D8-ECA7-2C23-3824-D2794EBE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009" y="1708757"/>
            <a:ext cx="6570949" cy="657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5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67F551FC-5786-3130-4449-F0214154D6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8963" y="3160492"/>
            <a:ext cx="12520196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dirty="0">
                <a:solidFill>
                  <a:schemeClr val="accent6">
                    <a:lumMod val="75000"/>
                  </a:schemeClr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Что такое здоровый образ жизни?</a:t>
            </a:r>
            <a:endParaRPr lang="en-US" sz="6036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999846" y="4114800"/>
            <a:ext cx="1119589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accent6">
                    <a:lumMod val="75000"/>
                  </a:schemeClr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Здоровый образ жизни </a:t>
            </a: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- это комплекс поведенческих практик, направленных на поддержание физического, психического и социального благополучия человека. Он включает в себя сбалансированное питание, регулярные физические упражнения, отказ от вредных привычек, достаточный сон и управление стрессом.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12799" y="3880584"/>
            <a:ext cx="101201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Важность физической активности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12800" y="4684633"/>
            <a:ext cx="11779607" cy="2803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Регулярные физические упражнения способствуют поддержанию крепкого здоровья и снижению риска развития хронических заболеваний, таких как сердечно-сосудистые болезни, диабет и онкология.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2799" y="5598358"/>
            <a:ext cx="117796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Активный образ жизни помогает поддерживать оптимальный вес, укреплять мышцы и кости, а также улучшает психическое состояние, снижая уровень стресса и тревожности.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2800" y="6639282"/>
            <a:ext cx="117796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Даже простые повседневные действия, такие как прогулки, занятия садоводством или уборка дома, могут оказывать положительное влияние на общее самочувствие.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9B4D2B-5537-AEFB-CED3-924830F94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35" b="7704"/>
          <a:stretch/>
        </p:blipFill>
        <p:spPr>
          <a:xfrm>
            <a:off x="1" y="0"/>
            <a:ext cx="14630399" cy="3770908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756C17DF-CD46-01EE-C777-45CB8B63BDB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1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E5298DFB-9604-2A4D-AE49-EDF60BAC2A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5789" y="2274887"/>
            <a:ext cx="7477601" cy="835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Сбалансированное питание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675001" y="3109913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Сбалансированный рацион питания включает широкий спектр здоровых продуктов, таких как фрукты, овощи, цельные злаки, нежирные белки и полезные жиры.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264938"/>
            <a:ext cx="71222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Важно потреблять пищу, богатую клетчаткой, витаминами и минералами, чтобы поддерживать оптимальное функционирование организма и снизить риск хронических заболеваний.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775365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Ограничение потребления сахара, соли, насыщенных жиров и переработанных продуктов также является важной частью сбалансированного питания.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35FA664E-7C34-EC06-F231-63632F6ED5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446" y="2305767"/>
            <a:ext cx="63126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Управление стрессом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28446" y="308659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Регулярная практика медитации, дыхательных упражнений или йоги помогает снижать уровень стресса и напряжения в организме.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28446" y="408326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Занятия спортом и другие физические активности - эффективные способы выпустить пар и восстановить душевное равновесие.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28446" y="5041246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Тайм-менеджмент, постановка приоритетов и делегирование задач способствуют более эффективному управлению временем и предотвращают перегрузку.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2405D-C0D6-FF71-E57F-1953AAA03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1682" y="565828"/>
            <a:ext cx="9821917" cy="80434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1982B5-C6AD-6EB9-4BF0-C9DECFBE0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534"/>
          <a:stretch/>
        </p:blipFill>
        <p:spPr>
          <a:xfrm>
            <a:off x="1" y="1"/>
            <a:ext cx="14629264" cy="8229598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C817ADD-241A-7D6C-978A-0D0257E464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1135" y="-1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9049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Достаточный сон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675001" y="311812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Взрослым людям рекомендуется спать от 7 до 9 часов в сутки для поддержания оптимального здоровья и работоспособности.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3917752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Качественный сон способствует восстановлению физических и умственных сил, улучшает концентрацию и память, а также снижает риск развития ряда хронических заболеваний.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072777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Для того, чтобы обеспечить здоровый сон, важно соблюдать регулярный режим, исключить использование гаджетов перед сном и создать комфортную спальную обстановку.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58C0851A-8AEA-C8CB-8CD8-9413D5118092}"/>
              </a:ext>
            </a:extLst>
          </p:cNvPr>
          <p:cNvSpPr/>
          <p:nvPr/>
        </p:nvSpPr>
        <p:spPr>
          <a:xfrm>
            <a:off x="1210349" y="3835400"/>
            <a:ext cx="12209701" cy="16125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11500" b="1" dirty="0">
                <a:ea typeface="Sora" pitchFamily="34" charset="-122"/>
              </a:rPr>
              <a:t>КУРЕНИЕ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41945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55A80-2F0E-F257-1BAD-6A128033E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15274"/>
          <a:stretch/>
        </p:blipFill>
        <p:spPr>
          <a:xfrm>
            <a:off x="20007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2035016"/>
            <a:ext cx="82399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Отказ от вредных привычек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93394" y="3173730"/>
            <a:ext cx="101990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Отказ от курения является одним из важнейших шагов на пути к здоровому образу жизни, снижая риск развития рака легких, сердечно-сосудистых заболеваний и других опасных недугов.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4328755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Злоупотребление алкоголем оказывает разрушительное воздействие на организм, поэтому необходимо ограничить или полностью исключить его употребление.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5128379"/>
            <a:ext cx="101990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Регулярное употребление наркотических или психотропных веществ быстро приводит к формированию зависимости и серьезно ухудшает физическое и психическое здоровье, поэтому их необходимо категорически избегать.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8C3576-DC96-02E5-E2F3-8A9C448A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25348" y="1270985"/>
            <a:ext cx="10130557" cy="6848256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0A2713E1-22D5-A811-31D8-874B4129E7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1027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Регулярные медицинские осмотры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400325" y="2965846"/>
            <a:ext cx="71222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Регулярные профилактические осмотры и обследования у врачей помогают выявить потенциальные проблемы со здоровьем на ранней стадии, когда их еще легче предупредить или вылечить.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00325" y="4387452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Такие проверки включают в себя мониторинг жизненно важных показателей, скрининг на наличие хронических заболеваний, а также консультации с врачами разных специальностей.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00325" y="5624862"/>
            <a:ext cx="642614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Дополнительные обследования, такие как анализы крови, маммография или ЭКГ, также рекомендуются для своевременного выявления рисков и обеспечения надлежащего ухода за своим здоровьем.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80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6" name="Text 2"/>
          <p:cNvSpPr/>
          <p:nvPr/>
        </p:nvSpPr>
        <p:spPr>
          <a:xfrm>
            <a:off x="2037993" y="2445901"/>
            <a:ext cx="72612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Гигиена и личная забота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393394" y="3473529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Регулярное мытье рук, чистка зубов и принятие душа способствуют поддержанию личной гигиены и снижают риск заболеваний.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93394" y="4273153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Уход за кожей, волосами и ногтями, включая использование увлажняющих средств, гелей для душа и регулярные маникюры, помогает сохранять здоровый внешний вид.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393394" y="5072777"/>
            <a:ext cx="101990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Выбор чистой, свежей и комфортной одежды, а также соблюдение правил гигиены в быту и на работе, положительно влияют на общее самочувствие.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2DB4DDA9-706D-5346-791A-0B0D89B9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21027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accent6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Поддержание позитивного настроения</a:t>
            </a:r>
            <a:endParaRPr lang="en-US" sz="4374" dirty="0">
              <a:solidFill>
                <a:schemeClr val="accent6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675001" y="2932271"/>
            <a:ext cx="71222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Ежедневная практика позитивной настроенности, включая улыбки, благодарность и поиск радости в мелочах, помогает улучшить общее эмоциональное состояние и поднять настроение.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442698"/>
            <a:ext cx="71222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Занятия, способствующие самовыражению и саморазвитию, такие как творчество, чтение вдохновляющей литературы или изучение нового навыка, повышают самооценку и чувство удовлетворенности.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5953125"/>
            <a:ext cx="71222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Регулярные встречи с друзьями, семьей и единомышленниками, которые поддерживают и вдохновляют, создают эмоциональную связь и укрепляют жизненный тонус.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46BC95-1626-5C9E-1E14-A0C25A0C63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03693">
            <a:off x="377087" y="886372"/>
            <a:ext cx="6456856" cy="64568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5" name="Text 1"/>
          <p:cNvSpPr/>
          <p:nvPr/>
        </p:nvSpPr>
        <p:spPr>
          <a:xfrm>
            <a:off x="475866" y="3207901"/>
            <a:ext cx="13678668" cy="1097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Преимущества здорового образа жизни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1409827" y="4114800"/>
            <a:ext cx="1181074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Следование принципам здорового образа жизни приносит множество пользы для физического и психического благополучия. Это позволяет снизить риск развития хронических заболеваний, повысить работоспособность и энергию, а также улучшить общее самочувствие и настроение. Здоровый образ жизни дарит ощущение гармонии тела и души, дает возможность дольше оставаться активным и насладиться каждым моментом.</a:t>
            </a:r>
            <a:endParaRPr lang="en-US" sz="17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96BBF-2E0E-8ECF-51F5-6DBB4251F4C3}"/>
              </a:ext>
            </a:extLst>
          </p:cNvPr>
          <p:cNvSpPr txBox="1"/>
          <p:nvPr/>
        </p:nvSpPr>
        <p:spPr>
          <a:xfrm>
            <a:off x="1797984" y="3453080"/>
            <a:ext cx="112409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b="1" dirty="0"/>
              <a:t>СПАСИБО ЗА ВНИМАНИЕ</a:t>
            </a:r>
            <a:endParaRPr lang="en-CY" sz="8000" b="1" dirty="0"/>
          </a:p>
        </p:txBody>
      </p:sp>
    </p:spTree>
    <p:extLst>
      <p:ext uri="{BB962C8B-B14F-4D97-AF65-F5344CB8AC3E}">
        <p14:creationId xmlns:p14="http://schemas.microsoft.com/office/powerpoint/2010/main" val="401689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">
            <a:extLst>
              <a:ext uri="{FF2B5EF4-FFF2-40B4-BE49-F238E27FC236}">
                <a16:creationId xmlns:a16="http://schemas.microsoft.com/office/drawing/2014/main" id="{B662F9FE-407A-B5D5-B4D7-C372A2275189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pPr>
              <a:lnSpc>
                <a:spcPts val="2799"/>
              </a:lnSpc>
            </a:pPr>
            <a:endParaRPr lang="ru-RU" sz="18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D7E4B-12AF-8159-EC3B-7B5E8AEB249E}"/>
              </a:ext>
            </a:extLst>
          </p:cNvPr>
          <p:cNvSpPr txBox="1"/>
          <p:nvPr/>
        </p:nvSpPr>
        <p:spPr>
          <a:xfrm>
            <a:off x="319314" y="5059960"/>
            <a:ext cx="1431108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chemeClr val="accent2"/>
                </a:solidFill>
                <a:effectLst/>
              </a:rPr>
              <a:t>Курение табака при Петре Первом</a:t>
            </a:r>
          </a:p>
          <a:p>
            <a:pPr algn="r"/>
            <a:endParaRPr lang="ru-RU" sz="2400" b="1" dirty="0">
              <a:solidFill>
                <a:schemeClr val="accent2"/>
              </a:solidFill>
              <a:effectLst/>
            </a:endParaRPr>
          </a:p>
          <a:p>
            <a:pPr algn="r"/>
            <a:r>
              <a:rPr lang="ru-RU" dirty="0">
                <a:solidFill>
                  <a:schemeClr val="bg2"/>
                </a:solidFill>
                <a:effectLst/>
              </a:rPr>
              <a:t>В феврале-апреле 1697 г серией указов царь Петр Алексеевич (Петр </a:t>
            </a:r>
            <a:r>
              <a:rPr lang="en-GB" dirty="0">
                <a:solidFill>
                  <a:schemeClr val="bg2"/>
                </a:solidFill>
                <a:effectLst/>
              </a:rPr>
              <a:t>I), </a:t>
            </a:r>
            <a:r>
              <a:rPr lang="ru-RU" dirty="0">
                <a:solidFill>
                  <a:schemeClr val="bg2"/>
                </a:solidFill>
                <a:effectLst/>
              </a:rPr>
              <a:t>государь-реформатор, для которого нарушение традиционного устоя жизни было непременным условием правления, легализовал продажу табака и установил правила его распространения. Примечательно, что по петровскому указу 1697 года табачный дым сначала разрешалось вдыхать и выдыхать только через курительные трубки.</a:t>
            </a:r>
          </a:p>
          <a:p>
            <a:pPr algn="r"/>
            <a:r>
              <a:rPr lang="ru-RU" dirty="0">
                <a:solidFill>
                  <a:schemeClr val="bg2"/>
                </a:solidFill>
                <a:effectLst/>
              </a:rPr>
              <a:t>В апреле 1705 года был обнародован Указ о казенной продаже табака через бурмистров и целовальников, а также через выборных, рассылаемых в села, деревни и ярмарки. Одновременно учреждались две табачные фабрики: в Петербурге и Ахтырке (Украина). К середине </a:t>
            </a:r>
            <a:r>
              <a:rPr lang="en-GB" dirty="0">
                <a:solidFill>
                  <a:schemeClr val="bg2"/>
                </a:solidFill>
                <a:effectLst/>
              </a:rPr>
              <a:t>XVIII </a:t>
            </a:r>
            <a:r>
              <a:rPr lang="ru-RU" dirty="0">
                <a:solidFill>
                  <a:schemeClr val="bg2"/>
                </a:solidFill>
                <a:effectLst/>
              </a:rPr>
              <a:t>века табак получил в Петербурге повсеместное распространение. Без обильного его употребления не обходилась ни одна ассамблея, ни одно празднество.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08B86-03BC-E603-574E-09E8BC23FCEA}"/>
              </a:ext>
            </a:extLst>
          </p:cNvPr>
          <p:cNvSpPr txBox="1"/>
          <p:nvPr/>
        </p:nvSpPr>
        <p:spPr>
          <a:xfrm>
            <a:off x="0" y="29170"/>
            <a:ext cx="145142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  <a:effectLst/>
              </a:rPr>
              <a:t>Как табак Москву сжег</a:t>
            </a:r>
          </a:p>
          <a:p>
            <a:endParaRPr lang="ru-RU" sz="2400" dirty="0">
              <a:solidFill>
                <a:schemeClr val="accent2"/>
              </a:solidFill>
              <a:effectLst/>
            </a:endParaRPr>
          </a:p>
          <a:p>
            <a:r>
              <a:rPr lang="ru-RU" dirty="0">
                <a:solidFill>
                  <a:schemeClr val="bg2"/>
                </a:solidFill>
                <a:effectLst/>
              </a:rPr>
              <a:t>В России долгое время употребление табака не поощрялось. Впервые табак появляется в России при Иване Грозном. Его завозят английские купцы, он проникает в багаже наемных офицеров, интервентов и казаков во времена смуты. Курение на короткое время приобретает временную популярность в среде знати.</a:t>
            </a:r>
          </a:p>
          <a:p>
            <a:r>
              <a:rPr lang="ru-RU" dirty="0">
                <a:solidFill>
                  <a:schemeClr val="bg2"/>
                </a:solidFill>
                <a:effectLst/>
              </a:rPr>
              <a:t>При царе Михаиле Федоровиче Романове отношение к табаку резко меняется. Табак подвергается официальному запрету, контрабандный товар сжигают, его потребители и торговцы подвергаются штрафам и телесным наказаниям.</a:t>
            </a:r>
          </a:p>
          <a:p>
            <a:r>
              <a:rPr lang="ru-RU" dirty="0">
                <a:solidFill>
                  <a:schemeClr val="bg2"/>
                </a:solidFill>
                <a:effectLst/>
              </a:rPr>
              <a:t>Еще жестче стали относиться к табаку после Московского пожара 1634 году, причиной которого посчитали курение. Вышедший вскоре царский указ гласил: "чтоб нигде русские люди и иноземцы всякие табаку у себя не держали и не пили и табаком не торговали". За ослушание полагалась смертная казнь, на практике заменявшаяся "урезанием" носа.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A472B2-264D-9B10-8C8F-09018CBCE82E}"/>
              </a:ext>
            </a:extLst>
          </p:cNvPr>
          <p:cNvSpPr txBox="1"/>
          <p:nvPr/>
        </p:nvSpPr>
        <p:spPr>
          <a:xfrm>
            <a:off x="607145" y="3351361"/>
            <a:ext cx="134161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b="1" dirty="0">
                <a:solidFill>
                  <a:schemeClr val="accent2"/>
                </a:solidFill>
              </a:rPr>
              <a:t>ИСТОРИЯ ТАБАКА В РОСИИ</a:t>
            </a:r>
            <a:endParaRPr lang="en-CY" sz="88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F9EE4D-2CF1-A050-5C18-734F1E3742E2}"/>
              </a:ext>
            </a:extLst>
          </p:cNvPr>
          <p:cNvSpPr txBox="1"/>
          <p:nvPr/>
        </p:nvSpPr>
        <p:spPr>
          <a:xfrm>
            <a:off x="-77210" y="4566180"/>
            <a:ext cx="1478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-----------------------------------------------------------------------------------------------------------------------------------------------------------------------------------------------------------------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7AD78-5F27-2A90-BE6C-6AD93133A5CD}"/>
              </a:ext>
            </a:extLst>
          </p:cNvPr>
          <p:cNvSpPr txBox="1"/>
          <p:nvPr/>
        </p:nvSpPr>
        <p:spPr>
          <a:xfrm>
            <a:off x="-77210" y="3213760"/>
            <a:ext cx="1478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2"/>
                </a:solidFill>
              </a:rPr>
              <a:t>-----------------------------------------------------------------------------------------------------------------------------------------------------------------------------------------------------------------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703131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">
            <a:extLst>
              <a:ext uri="{FF2B5EF4-FFF2-40B4-BE49-F238E27FC236}">
                <a16:creationId xmlns:a16="http://schemas.microsoft.com/office/drawing/2014/main" id="{DD12EDD6-F06A-370D-42A3-0693FE61DFD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pPr>
              <a:lnSpc>
                <a:spcPts val="2799"/>
              </a:lnSpc>
            </a:pPr>
            <a:endParaRPr lang="ru-RU" sz="18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Shape 11">
            <a:extLst>
              <a:ext uri="{FF2B5EF4-FFF2-40B4-BE49-F238E27FC236}">
                <a16:creationId xmlns:a16="http://schemas.microsoft.com/office/drawing/2014/main" id="{A34792A2-9902-18CB-3270-ADD5A4942EE5}"/>
              </a:ext>
            </a:extLst>
          </p:cNvPr>
          <p:cNvSpPr/>
          <p:nvPr/>
        </p:nvSpPr>
        <p:spPr>
          <a:xfrm>
            <a:off x="833199" y="6003607"/>
            <a:ext cx="499943" cy="499943"/>
          </a:xfrm>
          <a:prstGeom prst="roundRect">
            <a:avLst>
              <a:gd name="adj" fmla="val 26667"/>
            </a:avLst>
          </a:prstGeom>
          <a:solidFill>
            <a:schemeClr val="accent2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42C944-B941-C3BA-CE69-C316EA8E3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r="10361"/>
          <a:stretch/>
        </p:blipFill>
        <p:spPr>
          <a:xfrm>
            <a:off x="0" y="47924"/>
            <a:ext cx="14630400" cy="8229600"/>
          </a:xfrm>
          <a:prstGeom prst="rect">
            <a:avLst/>
          </a:prstGeom>
        </p:spPr>
      </p:pic>
      <p:sp>
        <p:nvSpPr>
          <p:cNvPr id="12" name="Text 12">
            <a:extLst>
              <a:ext uri="{FF2B5EF4-FFF2-40B4-BE49-F238E27FC236}">
                <a16:creationId xmlns:a16="http://schemas.microsoft.com/office/drawing/2014/main" id="{A9788520-106D-38E8-BF69-54154DC29E95}"/>
              </a:ext>
            </a:extLst>
          </p:cNvPr>
          <p:cNvSpPr/>
          <p:nvPr/>
        </p:nvSpPr>
        <p:spPr>
          <a:xfrm>
            <a:off x="971788" y="6045279"/>
            <a:ext cx="22264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BB4A3315-5B45-811F-B907-DAE4859AA8BA}"/>
              </a:ext>
            </a:extLst>
          </p:cNvPr>
          <p:cNvSpPr/>
          <p:nvPr/>
        </p:nvSpPr>
        <p:spPr>
          <a:xfrm>
            <a:off x="1555313" y="6079926"/>
            <a:ext cx="37141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Негативные последствия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4" name="Text 14">
            <a:extLst>
              <a:ext uri="{FF2B5EF4-FFF2-40B4-BE49-F238E27FC236}">
                <a16:creationId xmlns:a16="http://schemas.microsoft.com/office/drawing/2014/main" id="{B1B51192-6813-A223-0CB0-6FB137860BDC}"/>
              </a:ext>
            </a:extLst>
          </p:cNvPr>
          <p:cNvSpPr/>
          <p:nvPr/>
        </p:nvSpPr>
        <p:spPr>
          <a:xfrm>
            <a:off x="1555313" y="6560343"/>
            <a:ext cx="44390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Курение наносит вред практически всем органам и системам организма человека.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5A8A41AC-F308-7D46-9621-E108F87612C2}"/>
              </a:ext>
            </a:extLst>
          </p:cNvPr>
          <p:cNvSpPr/>
          <p:nvPr/>
        </p:nvSpPr>
        <p:spPr>
          <a:xfrm>
            <a:off x="833199" y="545129"/>
            <a:ext cx="575619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Что такое курение?</a:t>
            </a:r>
            <a:endParaRPr lang="en-US" sz="4374" dirty="0">
              <a:solidFill>
                <a:schemeClr val="bg1"/>
              </a:solidFill>
            </a:endParaRPr>
          </a:p>
        </p:txBody>
      </p:sp>
      <p:sp>
        <p:nvSpPr>
          <p:cNvPr id="3" name="Shape 3">
            <a:extLst>
              <a:ext uri="{FF2B5EF4-FFF2-40B4-BE49-F238E27FC236}">
                <a16:creationId xmlns:a16="http://schemas.microsoft.com/office/drawing/2014/main" id="{2B13645A-D6E8-B3DF-D1AE-015FAAFAEA63}"/>
              </a:ext>
            </a:extLst>
          </p:cNvPr>
          <p:cNvSpPr/>
          <p:nvPr/>
        </p:nvSpPr>
        <p:spPr>
          <a:xfrm>
            <a:off x="833199" y="1592937"/>
            <a:ext cx="499943" cy="499943"/>
          </a:xfrm>
          <a:prstGeom prst="roundRect">
            <a:avLst>
              <a:gd name="adj" fmla="val 26667"/>
            </a:avLst>
          </a:prstGeom>
          <a:solidFill>
            <a:schemeClr val="accent2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791E753C-65D7-7E51-A349-634233737D50}"/>
              </a:ext>
            </a:extLst>
          </p:cNvPr>
          <p:cNvSpPr/>
          <p:nvPr/>
        </p:nvSpPr>
        <p:spPr>
          <a:xfrm>
            <a:off x="1007269" y="1634609"/>
            <a:ext cx="1516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56413A5D-436E-001B-1E86-CFF44133AA99}"/>
              </a:ext>
            </a:extLst>
          </p:cNvPr>
          <p:cNvSpPr/>
          <p:nvPr/>
        </p:nvSpPr>
        <p:spPr>
          <a:xfrm>
            <a:off x="1555313" y="16692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Вдыхание дыма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AAC092C9-339D-D462-4F37-F41E1C4E0401}"/>
              </a:ext>
            </a:extLst>
          </p:cNvPr>
          <p:cNvSpPr/>
          <p:nvPr/>
        </p:nvSpPr>
        <p:spPr>
          <a:xfrm>
            <a:off x="1555313" y="2149674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Курение предполагает вдыхание сигаретного дыма, который содержит множество вредных веществ.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Shape 7">
            <a:extLst>
              <a:ext uri="{FF2B5EF4-FFF2-40B4-BE49-F238E27FC236}">
                <a16:creationId xmlns:a16="http://schemas.microsoft.com/office/drawing/2014/main" id="{38E2A4B2-EABC-0205-22D5-39547D29713F}"/>
              </a:ext>
            </a:extLst>
          </p:cNvPr>
          <p:cNvSpPr/>
          <p:nvPr/>
        </p:nvSpPr>
        <p:spPr>
          <a:xfrm>
            <a:off x="833199" y="3605987"/>
            <a:ext cx="499943" cy="499943"/>
          </a:xfrm>
          <a:prstGeom prst="roundRect">
            <a:avLst>
              <a:gd name="adj" fmla="val 26667"/>
            </a:avLst>
          </a:prstGeom>
          <a:solidFill>
            <a:schemeClr val="accent2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CEE0CBCC-41FD-9243-321A-C727191768F5}"/>
              </a:ext>
            </a:extLst>
          </p:cNvPr>
          <p:cNvSpPr/>
          <p:nvPr/>
        </p:nvSpPr>
        <p:spPr>
          <a:xfrm>
            <a:off x="971193" y="3647659"/>
            <a:ext cx="2239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</a:t>
            </a:r>
            <a:endParaRPr lang="en-US" sz="2624" dirty="0">
              <a:solidFill>
                <a:schemeClr val="bg1"/>
              </a:solidFill>
            </a:endParaRPr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ECF76F77-9BA4-024B-92CB-98DD4B7B2D24}"/>
              </a:ext>
            </a:extLst>
          </p:cNvPr>
          <p:cNvSpPr/>
          <p:nvPr/>
        </p:nvSpPr>
        <p:spPr>
          <a:xfrm>
            <a:off x="1555313" y="3682307"/>
            <a:ext cx="36083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Привыкание к никотину</a:t>
            </a:r>
            <a:endParaRPr lang="en-US" sz="2187" dirty="0">
              <a:solidFill>
                <a:schemeClr val="bg1"/>
              </a:solidFill>
            </a:endParaRPr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E335353B-BF02-4338-3B1E-1397073D53BD}"/>
              </a:ext>
            </a:extLst>
          </p:cNvPr>
          <p:cNvSpPr/>
          <p:nvPr/>
        </p:nvSpPr>
        <p:spPr>
          <a:xfrm>
            <a:off x="1555313" y="4162724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Никотин, содержащийся в сигаретах, вызывает сильную психологическую и физическую зависимость.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9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pPr>
              <a:lnSpc>
                <a:spcPts val="2799"/>
              </a:lnSpc>
            </a:pPr>
            <a:endParaRPr lang="ru-RU" sz="18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 2"/>
          <p:cNvSpPr/>
          <p:nvPr/>
        </p:nvSpPr>
        <p:spPr>
          <a:xfrm>
            <a:off x="2854046" y="916662"/>
            <a:ext cx="893611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Влияние курения на организм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563404" y="2048512"/>
            <a:ext cx="3994082" cy="479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Дыхательная система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563404" y="2396252"/>
            <a:ext cx="399408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Курение вызывает хронический бронхит, эмфизему легких и рак легких.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093724" y="2048512"/>
            <a:ext cx="3994082" cy="479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Сердечно-сосудистая система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093724" y="2395697"/>
            <a:ext cx="399408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Курение повышает риск развития инфаркта, инсульта и атеросклероза.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93122" y="2048512"/>
            <a:ext cx="3994082" cy="479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Пищеварительная система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793122" y="2395697"/>
            <a:ext cx="399408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Курение увеличивает риск язвы желудка и рака пищевода.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E8D4511D-89FE-CB6E-A401-094E9EA03378}"/>
              </a:ext>
            </a:extLst>
          </p:cNvPr>
          <p:cNvSpPr/>
          <p:nvPr/>
        </p:nvSpPr>
        <p:spPr>
          <a:xfrm>
            <a:off x="280379" y="5481281"/>
            <a:ext cx="4350215" cy="19075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ru-RU" sz="1600" b="0" i="0" dirty="0">
                <a:solidFill>
                  <a:schemeClr val="bg1"/>
                </a:solidFill>
                <a:effectLst/>
              </a:rPr>
              <a:t>Помимо никотина в табачном дыму обнаруживается ряд других опасных химических веществ, таких как смолы, радиоактивный полоний, мышьяк, свинец, висмут, аммиак, органические кислоты. </a:t>
            </a:r>
            <a:br>
              <a:rPr lang="ru-RU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A503E-7FC9-3E63-7C16-C682A5EAD5E4}"/>
              </a:ext>
            </a:extLst>
          </p:cNvPr>
          <p:cNvSpPr txBox="1"/>
          <p:nvPr/>
        </p:nvSpPr>
        <p:spPr>
          <a:xfrm>
            <a:off x="4784479" y="5481281"/>
            <a:ext cx="4612571" cy="2211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9"/>
              </a:lnSpc>
            </a:pPr>
            <a:r>
              <a:rPr lang="ru-RU" sz="1600" b="0" i="0" dirty="0">
                <a:solidFill>
                  <a:schemeClr val="bg1"/>
                </a:solidFill>
                <a:effectLst/>
              </a:rPr>
              <a:t>Многие курильщики считают, </a:t>
            </a:r>
            <a:r>
              <a:rPr lang="ru-RU" sz="1600" b="1" i="0" dirty="0">
                <a:solidFill>
                  <a:schemeClr val="bg1"/>
                </a:solidFill>
                <a:effectLst/>
              </a:rPr>
              <a:t>что курение сигареты с фильтром</a:t>
            </a:r>
            <a:r>
              <a:rPr lang="ru-RU" sz="1600" i="0" dirty="0">
                <a:solidFill>
                  <a:schemeClr val="bg1"/>
                </a:solidFill>
                <a:effectLst/>
              </a:rPr>
              <a:t> </a:t>
            </a:r>
            <a:r>
              <a:rPr lang="ru-RU" sz="1600" b="0" i="0" dirty="0">
                <a:solidFill>
                  <a:schemeClr val="bg1"/>
                </a:solidFill>
                <a:effectLst/>
              </a:rPr>
              <a:t>безопасно, но это не так. Если бы поглотители и фильтры обеспечивали полную защиту от вредных веществ, то они бы поглощали и сам никотин, в таком случае эффект от курения не ощущался бы.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D5A6-CE0D-71C0-48E9-9380ECEBE12D}"/>
              </a:ext>
            </a:extLst>
          </p:cNvPr>
          <p:cNvSpPr txBox="1"/>
          <p:nvPr/>
        </p:nvSpPr>
        <p:spPr>
          <a:xfrm>
            <a:off x="9922663" y="5864724"/>
            <a:ext cx="3735000" cy="114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ru-RU" sz="1600" b="0" i="0" dirty="0">
                <a:solidFill>
                  <a:schemeClr val="bg1"/>
                </a:solidFill>
                <a:effectLst/>
              </a:rPr>
              <a:t>Помимо самого курильщика страдают и те, кто находится вокруг – так называемые пассивные курильщики.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F0FC07-4CA6-09B8-5C98-B6AB9A9F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398" y="3310530"/>
            <a:ext cx="2227530" cy="2227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3A95F2-EDE6-91ED-2BCB-BCF58AF5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11" y="3274458"/>
            <a:ext cx="3312951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F7D9E6-EF53-A2BE-3106-2380DA461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304" y="3274458"/>
            <a:ext cx="203200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2"/>
          <p:cNvSpPr/>
          <p:nvPr/>
        </p:nvSpPr>
        <p:spPr>
          <a:xfrm>
            <a:off x="4365188" y="1621155"/>
            <a:ext cx="56778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Пассивное курение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759750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6" name="Text 4"/>
          <p:cNvSpPr/>
          <p:nvPr/>
        </p:nvSpPr>
        <p:spPr>
          <a:xfrm>
            <a:off x="2260163" y="2981920"/>
            <a:ext cx="44724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Что такое пассивное курение?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46233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Вдыхание табачного дыма некурящими людьми.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759750"/>
            <a:ext cx="5166122" cy="1990963"/>
          </a:xfrm>
          <a:prstGeom prst="roundRect">
            <a:avLst>
              <a:gd name="adj" fmla="val 6696"/>
            </a:avLst>
          </a:prstGeom>
          <a:solidFill>
            <a:srgbClr val="0B0B0A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9" name="Text 7"/>
          <p:cNvSpPr/>
          <p:nvPr/>
        </p:nvSpPr>
        <p:spPr>
          <a:xfrm>
            <a:off x="7648456" y="2981920"/>
            <a:ext cx="39089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Риски пассивного курения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462338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Повышает вероятность развития рака легких, сердечно-сосудистых заболеваний и инфекций дыхательных путей.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972883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0B0B0A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2" name="Text 10"/>
          <p:cNvSpPr/>
          <p:nvPr/>
        </p:nvSpPr>
        <p:spPr>
          <a:xfrm>
            <a:off x="2260163" y="5195054"/>
            <a:ext cx="28001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Особенно уязвимы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67547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Дети, беременные женщины и люди с хроническими заболеваниями.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972883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0B0B0A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15" name="Text 13"/>
          <p:cNvSpPr/>
          <p:nvPr/>
        </p:nvSpPr>
        <p:spPr>
          <a:xfrm>
            <a:off x="7648456" y="5195054"/>
            <a:ext cx="45541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Защита от пассивного курения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67547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Создание мест, свободных от табачного дыма, и отказ от курения при детях.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CY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F693F0-E46D-B0B3-D7FD-4A5F10F53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flipH="1">
            <a:off x="-1" y="40988"/>
            <a:ext cx="14637545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8399" y="1036360"/>
            <a:ext cx="62780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Финансовые затраты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9" y="20639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72628" y="2286159"/>
            <a:ext cx="27784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Стоимость сигарет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972628" y="27665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Ежедневные расходы на пачку сигарет.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99" y="38414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72628" y="4063643"/>
            <a:ext cx="33691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Медицинские расходы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1972628" y="45440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Затраты на лечение болезней, вызванных курением.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99" y="56189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2628" y="5841127"/>
            <a:ext cx="4714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Снижение производительности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1972628" y="63215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Потеря рабочего времени из-за перекуров и болезней.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  <p:txBody>
          <a:bodyPr/>
          <a:lstStyle/>
          <a:p>
            <a:endParaRPr lang="en-CY"/>
          </a:p>
        </p:txBody>
      </p:sp>
      <p:sp>
        <p:nvSpPr>
          <p:cNvPr id="4" name="Text 2"/>
          <p:cNvSpPr/>
          <p:nvPr/>
        </p:nvSpPr>
        <p:spPr>
          <a:xfrm>
            <a:off x="3331547" y="2218035"/>
            <a:ext cx="79673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Способы отказа от курения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372527" y="3400645"/>
            <a:ext cx="3323492" cy="347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 err="1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Волевое</a:t>
            </a:r>
            <a:r>
              <a:rPr lang="en-US" sz="28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  <a:r>
              <a:rPr lang="en-US" sz="2800" b="1" dirty="0" err="1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решение</a:t>
            </a:r>
            <a:endParaRPr lang="ru-RU" sz="2800" b="1" dirty="0">
              <a:solidFill>
                <a:srgbClr val="EDEDE8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9957" y="3793015"/>
            <a:ext cx="238863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Решимость отказаться от курения раз и навсегда.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3628932" y="3400644"/>
            <a:ext cx="3323492" cy="347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Медикаменты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3871878" y="3793015"/>
            <a:ext cx="290468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Никотинзаместительная терапия и препараты, снижающие тягу к никотину.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6952424" y="3400644"/>
            <a:ext cx="3323492" cy="347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Поддержка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7283325" y="3793015"/>
            <a:ext cx="26200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Помощь близких и специальных программ отказа от курения.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0208829" y="3400644"/>
            <a:ext cx="3948254" cy="347186"/>
          </a:xfrm>
          <a:prstGeom prst="rect">
            <a:avLst/>
          </a:prstGeom>
          <a:solidFill>
            <a:schemeClr val="accent2"/>
          </a:solidFill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EDEDE8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Здоровый образ жизни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10410142" y="3793015"/>
            <a:ext cx="39482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Замена вредной привычки на полезные занятия и активный отдых.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2031</Words>
  <Application>Microsoft Macintosh PowerPoint</Application>
  <PresentationFormat>Custom</PresentationFormat>
  <Paragraphs>236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Bangla MN</vt:lpstr>
      <vt:lpstr>Instrument Sans</vt:lpstr>
      <vt:lpstr>Inter</vt:lpstr>
      <vt:lpstr>Montserrat</vt:lpstr>
      <vt:lpstr>Noto Sans TC</vt:lpstr>
      <vt:lpstr>Sora</vt:lpstr>
      <vt:lpstr>Source Sans Pro</vt:lpstr>
      <vt:lpstr>Syne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Александра Абрамейцева</cp:lastModifiedBy>
  <cp:revision>2</cp:revision>
  <dcterms:created xsi:type="dcterms:W3CDTF">2024-05-15T07:13:34Z</dcterms:created>
  <dcterms:modified xsi:type="dcterms:W3CDTF">2024-05-15T17:35:20Z</dcterms:modified>
</cp:coreProperties>
</file>